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811" r:id="rId2"/>
    <p:sldMasterId id="2147483823" r:id="rId3"/>
    <p:sldMasterId id="2147483799" r:id="rId4"/>
  </p:sldMasterIdLst>
  <p:notesMasterIdLst>
    <p:notesMasterId r:id="rId15"/>
  </p:notesMasterIdLst>
  <p:handoutMasterIdLst>
    <p:handoutMasterId r:id="rId16"/>
  </p:handoutMasterIdLst>
  <p:sldIdLst>
    <p:sldId id="579" r:id="rId5"/>
    <p:sldId id="563" r:id="rId6"/>
    <p:sldId id="576" r:id="rId7"/>
    <p:sldId id="519" r:id="rId8"/>
    <p:sldId id="572" r:id="rId9"/>
    <p:sldId id="571" r:id="rId10"/>
    <p:sldId id="568" r:id="rId11"/>
    <p:sldId id="573" r:id="rId12"/>
    <p:sldId id="575" r:id="rId13"/>
    <p:sldId id="577" r:id="rId14"/>
  </p:sldIdLst>
  <p:sldSz cx="9144000" cy="6858000" type="screen4x3"/>
  <p:notesSz cx="6797675" cy="992822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33CC"/>
    <a:srgbClr val="990099"/>
    <a:srgbClr val="FF9933"/>
    <a:srgbClr val="FEA0E3"/>
    <a:srgbClr val="9900CC"/>
    <a:srgbClr val="FFCCFF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9664" autoAdjust="0"/>
  </p:normalViewPr>
  <p:slideViewPr>
    <p:cSldViewPr snapToGrid="0">
      <p:cViewPr varScale="1">
        <p:scale>
          <a:sx n="90" d="100"/>
          <a:sy n="90" d="100"/>
        </p:scale>
        <p:origin x="-1008" y="-108"/>
      </p:cViewPr>
      <p:guideLst>
        <p:guide orient="horz" pos="255"/>
        <p:guide pos="2880"/>
      </p:guideLst>
    </p:cSldViewPr>
  </p:slideViewPr>
  <p:outlineViewPr>
    <p:cViewPr>
      <p:scale>
        <a:sx n="21" d="100"/>
        <a:sy n="21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592" y="-90"/>
      </p:cViewPr>
      <p:guideLst>
        <p:guide orient="horz" pos="3126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F036F90-7CD3-4A89-8096-485C7D259C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B0FC0FC-D39F-4265-8BCF-745758237A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060FC6-7292-475A-8BFC-5CA11B46A728}" type="slidenum">
              <a:rPr lang="es-ES" smtClean="0">
                <a:ea typeface="MS PGothic" pitchFamily="34" charset="-128"/>
              </a:rPr>
              <a:pPr/>
              <a:t>2</a:t>
            </a:fld>
            <a:endParaRPr lang="es-E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57348" name="3 Marcador de número de diapositiva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 eaLnBrk="0" hangingPunct="0"/>
            <a:fld id="{1AB612A1-5A13-431D-92B2-55D573D90D61}" type="slidenum">
              <a:rPr lang="es-ES" sz="1200"/>
              <a:pPr algn="r" eaLnBrk="0" hangingPunct="0"/>
              <a:t>3</a:t>
            </a:fld>
            <a:endParaRPr lang="es-E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</p:spPr>
        <p:txBody>
          <a:bodyPr lIns="90782" tIns="45390" rIns="90782" bIns="45390"/>
          <a:lstStyle/>
          <a:p>
            <a:pPr eaLnBrk="1" hangingPunct="1"/>
            <a:endParaRPr lang="es-ES" smtClean="0"/>
          </a:p>
        </p:txBody>
      </p:sp>
      <p:sp>
        <p:nvSpPr>
          <p:cNvPr id="58372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82" tIns="45390" rIns="90782" bIns="45390" anchor="b"/>
          <a:lstStyle/>
          <a:p>
            <a:pPr algn="r" defTabSz="904875" eaLnBrk="0" hangingPunct="0"/>
            <a:fld id="{D80F5886-1F59-4A23-8B3B-64235D6BF8EC}" type="slidenum">
              <a:rPr lang="es-ES" sz="1200">
                <a:latin typeface="Times New Roman" pitchFamily="18" charset="0"/>
              </a:rPr>
              <a:pPr algn="r" defTabSz="904875" eaLnBrk="0" hangingPunct="0"/>
              <a:t>4</a:t>
            </a:fld>
            <a:endParaRPr lang="es-E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</p:spPr>
        <p:txBody>
          <a:bodyPr lIns="90782" tIns="45390" rIns="90782" bIns="45390"/>
          <a:lstStyle/>
          <a:p>
            <a:pPr eaLnBrk="1" hangingPunct="1"/>
            <a:endParaRPr lang="es-ES" smtClean="0"/>
          </a:p>
        </p:txBody>
      </p:sp>
      <p:sp>
        <p:nvSpPr>
          <p:cNvPr id="59396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82" tIns="45390" rIns="90782" bIns="45390" anchor="b"/>
          <a:lstStyle/>
          <a:p>
            <a:pPr algn="r" defTabSz="904875" eaLnBrk="0" hangingPunct="0"/>
            <a:fld id="{32B8AB9B-90ED-45D9-8370-72D8D7B8598E}" type="slidenum">
              <a:rPr lang="es-ES" sz="1200">
                <a:latin typeface="Times New Roman" pitchFamily="18" charset="0"/>
              </a:rPr>
              <a:pPr algn="r" defTabSz="904875" eaLnBrk="0" hangingPunct="0"/>
              <a:t>5</a:t>
            </a:fld>
            <a:endParaRPr lang="es-E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</p:spPr>
        <p:txBody>
          <a:bodyPr lIns="90782" tIns="45390" rIns="90782" bIns="45390"/>
          <a:lstStyle/>
          <a:p>
            <a:pPr eaLnBrk="1" hangingPunct="1"/>
            <a:endParaRPr lang="es-ES" smtClean="0"/>
          </a:p>
        </p:txBody>
      </p:sp>
      <p:sp>
        <p:nvSpPr>
          <p:cNvPr id="60420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82" tIns="45390" rIns="90782" bIns="45390" anchor="b"/>
          <a:lstStyle/>
          <a:p>
            <a:pPr algn="r" defTabSz="904875" eaLnBrk="0" hangingPunct="0"/>
            <a:fld id="{06C99782-3211-45F3-A3EA-0EB59E2C0B2C}" type="slidenum">
              <a:rPr lang="es-ES" sz="1200">
                <a:latin typeface="Times New Roman" pitchFamily="18" charset="0"/>
              </a:rPr>
              <a:pPr algn="r" defTabSz="904875" eaLnBrk="0" hangingPunct="0"/>
              <a:t>6</a:t>
            </a:fld>
            <a:endParaRPr lang="es-E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</p:spPr>
        <p:txBody>
          <a:bodyPr lIns="90782" tIns="45390" rIns="90782" bIns="45390"/>
          <a:lstStyle/>
          <a:p>
            <a:pPr eaLnBrk="1" hangingPunct="1"/>
            <a:endParaRPr lang="es-ES" smtClean="0"/>
          </a:p>
        </p:txBody>
      </p:sp>
      <p:sp>
        <p:nvSpPr>
          <p:cNvPr id="61444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82" tIns="45390" rIns="90782" bIns="45390" anchor="b"/>
          <a:lstStyle/>
          <a:p>
            <a:pPr algn="r" defTabSz="904875" eaLnBrk="0" hangingPunct="0"/>
            <a:fld id="{7D630FA5-D081-4FDD-B1AA-85CAEAEBCF0D}" type="slidenum">
              <a:rPr lang="es-ES" sz="1200">
                <a:latin typeface="Times New Roman" pitchFamily="18" charset="0"/>
              </a:rPr>
              <a:pPr algn="r" defTabSz="904875" eaLnBrk="0" hangingPunct="0"/>
              <a:t>7</a:t>
            </a:fld>
            <a:endParaRPr lang="es-E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</p:spPr>
        <p:txBody>
          <a:bodyPr lIns="90782" tIns="45390" rIns="90782" bIns="45390"/>
          <a:lstStyle/>
          <a:p>
            <a:pPr eaLnBrk="1" hangingPunct="1"/>
            <a:endParaRPr lang="es-ES" smtClean="0"/>
          </a:p>
        </p:txBody>
      </p:sp>
      <p:sp>
        <p:nvSpPr>
          <p:cNvPr id="62468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82" tIns="45390" rIns="90782" bIns="45390" anchor="b"/>
          <a:lstStyle/>
          <a:p>
            <a:pPr algn="r" defTabSz="904875" eaLnBrk="0" hangingPunct="0"/>
            <a:fld id="{09DE7FE2-1F41-45B5-9A33-88DC4854B2FE}" type="slidenum">
              <a:rPr lang="es-ES" sz="1200">
                <a:latin typeface="Times New Roman" pitchFamily="18" charset="0"/>
              </a:rPr>
              <a:pPr algn="r" defTabSz="904875" eaLnBrk="0" hangingPunct="0"/>
              <a:t>8</a:t>
            </a:fld>
            <a:endParaRPr lang="es-E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</p:spPr>
        <p:txBody>
          <a:bodyPr lIns="90782" tIns="45390" rIns="90782" bIns="45390"/>
          <a:lstStyle/>
          <a:p>
            <a:pPr eaLnBrk="1" hangingPunct="1"/>
            <a:endParaRPr lang="es-ES" smtClean="0"/>
          </a:p>
        </p:txBody>
      </p:sp>
      <p:sp>
        <p:nvSpPr>
          <p:cNvPr id="63492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82" tIns="45390" rIns="90782" bIns="45390" anchor="b"/>
          <a:lstStyle/>
          <a:p>
            <a:pPr algn="r" defTabSz="904875" eaLnBrk="0" hangingPunct="0"/>
            <a:fld id="{3A3DC849-246F-48A5-9651-4673B567B31D}" type="slidenum">
              <a:rPr lang="es-ES" sz="1200">
                <a:latin typeface="Times New Roman" pitchFamily="18" charset="0"/>
              </a:rPr>
              <a:pPr algn="r" defTabSz="904875" eaLnBrk="0" hangingPunct="0"/>
              <a:t>9</a:t>
            </a:fld>
            <a:endParaRPr lang="es-E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64516" name="3 Marcador de número de diapositiva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 eaLnBrk="0" hangingPunct="0"/>
            <a:fld id="{23BCB9DE-8ADB-47E4-9261-A6F480693338}" type="slidenum">
              <a:rPr lang="es-ES" sz="1200"/>
              <a:pPr algn="r" eaLnBrk="0" hangingPunct="0"/>
              <a:t>10</a:t>
            </a:fld>
            <a:endParaRPr lang="es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9129-5835-4DEE-9CBD-8A0D8AA59653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D554-152C-4C61-85C8-3E0409AE66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248C-9417-4DB3-8CCA-77255267B51A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115B2-08B7-4B2E-8DDB-A3153052C95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7F3D9-4493-4E3D-A416-531C5B52E08A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B9737-66B2-4886-B183-A2108382D13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78588" y="609600"/>
            <a:ext cx="1979612" cy="54943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9750" y="609600"/>
            <a:ext cx="5786438" cy="54943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5B801-CF36-4929-9060-86502553AD3F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7C20-8B66-4829-BBA2-BF9F702BAD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539750" y="1989138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996EA-86E2-46AF-B077-E7260120F67D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4E56C-0B58-463A-9401-2C2F18E753E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ítulo, 2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750" y="1989138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39750" y="4122738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502150" y="1989138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DF59D-40D4-4669-A1A1-BB71E7543FAF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F8F21-90C9-4B51-BA35-E3F6D538E3F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539750" y="1989138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FAEF-42F2-48B4-9D92-A1E7F850FAE9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6434-0344-4768-AAB1-8880023C811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7 Imagen" descr="innfluy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32463"/>
            <a:ext cx="1590675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8 Imagen" descr="Fondos Feder - Union Europea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4475" y="0"/>
            <a:ext cx="12795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9 Imagen" descr="gobminis_MCI-e-IN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3850" y="6180138"/>
            <a:ext cx="24701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D2AB-ED4A-4823-B01C-538AA9C5AC1F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4C33F-33EB-4BD6-AF10-BCD8CF6D1C5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BE61-02C6-41E4-BF26-A78AE7E0B6F0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3A297-F78D-4D2A-A5F3-25EA722BAD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539750" y="609600"/>
            <a:ext cx="7918450" cy="5494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15592-A914-4700-B438-24460370F964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1B2B-7127-4DD2-8307-0F003842FC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B347D-645C-468C-8F12-882965E18214}" type="datetime1">
              <a:rPr lang="es-ES" smtClean="0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inncorpora@micinn.es</a:t>
            </a: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E33E1-D839-4782-B0C2-876881B6720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7391E-62F8-40F4-811F-DED0FADA2645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946B-E80C-4D45-8609-75AEAF9ABA6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2DBB7-F827-4EE4-94CA-B2F6F96A5934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B8979-81C4-4BFC-B805-D17112299B6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D828E-29AA-45D6-A676-5BC0C9F04946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B5372-D8FA-41CE-B6BC-F1C2F599FD2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5DCCA-39C2-4A38-B62D-DDC5307635B4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99DF6-2238-46EA-AECC-489D497A08D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32A7-449A-4E84-8A49-51F62AA2926B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C690-D03C-4103-B093-0DAF08B5D55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299FC-9A10-4A31-95D2-CDE3EF72C438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161F3-76EC-47E4-8196-7414F6D5720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F4DBD-0225-47C4-8816-2A3621B24568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803AE-59E4-4744-8B4D-569B270AD5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E4B8F-D8CB-40C9-9FF7-8F5BE81633BA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26E-35D0-4C71-9E9E-3E0FB41B216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C32CE-D6A6-46CA-9AB5-7330268ED1D0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33B2F-2385-4FFE-92C6-23D0318171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4CF75-5C4A-4559-94DE-FA831A850512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6199-8E87-424F-AE87-53C95B4EA17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C249-9777-481E-90A5-A35C81A9905F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5D3F-E947-4AFC-983C-E858F900AA3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750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2150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F058-6EEA-48F6-B3D6-2A56E507F0B5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80EE-72FC-4368-9B7A-EFE14F1EB5A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9934-9D14-451B-A125-BD94F6EAEDC2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73342-3477-4510-9E33-66694406557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542E-47E6-41C8-8011-D04F2C2EAB8C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E9716-C4F4-44B4-8B57-83E23D65451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1BCB4-84C6-43F1-BE70-B00A7C07EE03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53C61-7974-4A83-8139-F7DBAFA98EF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69192-5E65-487C-8ED3-457F9E9BF9F5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B00E2-53C3-464C-96C2-7FB9C901D81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EE439-88A4-4BA8-A2A2-98854F5DEABF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07C95-9AB9-4DA3-B40D-3EEB565F82F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5EF3-13B5-4D50-BFD3-C28FB8F979A1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8E66-C5D4-4D02-8782-9FE9B1385FC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D0BFB-E2A3-471E-B357-DA9393338D41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24D4A-9429-4CCD-81DC-B1B674A31A1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56567-DBB5-477F-B101-911DE8E67E80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5488A-F336-41C7-BD28-3DC27315347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5FB79-60E8-4ED8-A888-6B40A0E9A1EE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00D20-7BAB-4972-B3BF-624BFEA182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E6EFE-896E-41A9-A7D4-3FFEE2749431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4218-8CDC-41B1-AC4B-718DD3CF018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2D226-FB81-4D88-B9FC-18DC9650F309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45430-742E-4909-A6DF-E0864BC0DEE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BAAF3-E2A1-45BA-9330-F4E052B917A9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8723-B66C-41D4-95CE-0D9B074EFD4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E1ACF7E0-1583-4AB8-AC0B-9DA059C6B6FC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DB0F424A-12AF-4E9D-862A-8240ABC4D21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7BAEF514-1ED6-4798-B74F-7453E2BDC0C3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298AA68F-E5AE-4EAE-B013-8FCC23F80C5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25E3F4CD-7550-4A6F-87C4-956B2BA547CF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8F4A36DF-1181-4EFC-9E59-782FAE55E5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EBF956BB-0534-4FDC-AD35-2B2EAB457E4F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1D915420-0B3B-41CE-B9F2-C9100FF6B32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B33345B8-9B05-4F0C-B532-A4054B1DC645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92A5A05A-1DA4-4D63-8545-F6221C9342D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0A27DE25-C837-4159-BE2B-8091F83756D1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F9951F11-7B45-46F6-9114-E2731B31471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D613B02-30F3-44ED-A2B3-8C009C1CB032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F0C10386-A0CD-48DD-8743-D04FB2084D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43D17AB-874E-4D5C-9A6A-F0ACDF65898E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15E0FE34-04EF-4346-82DB-71E51C5AF1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i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427538" y="6453188"/>
            <a:ext cx="536575" cy="252412"/>
          </a:xfrm>
        </p:spPr>
        <p:txBody>
          <a:bodyPr/>
          <a:lstStyle>
            <a:lvl1pPr algn="ctr">
              <a:defRPr sz="1050"/>
            </a:lvl1pPr>
          </a:lstStyle>
          <a:p>
            <a:pPr>
              <a:defRPr/>
            </a:pPr>
            <a:fld id="{29BD2DA0-2080-43FE-BDF6-4F934C1DF65E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8F884485-7FE0-4F27-BB65-D76D0F51E852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12D14C8D-E961-4DE2-B2BD-2C66583C256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19DAF720-D2E9-41F9-8626-C43E8D3E0FCD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DA260984-D7FB-4D65-AB69-499182F0FF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F428F725-7171-4E4E-85AC-3E1E615F4B5B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D9874150-619D-4A64-86FA-09523E6DAAB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B10B-A598-4BB5-A8A3-8E2FE2810B64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0F10E-3447-4633-8C9A-48D6853D778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fluy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 userDrawn="1"/>
        </p:nvSpPr>
        <p:spPr bwMode="auto">
          <a:xfrm>
            <a:off x="8027988" y="5732463"/>
            <a:ext cx="720725" cy="865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pic>
        <p:nvPicPr>
          <p:cNvPr id="3" name="8 Imagen" descr="innfluy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229225"/>
            <a:ext cx="1793875" cy="126841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53188"/>
            <a:ext cx="573088" cy="252412"/>
          </a:xfrm>
        </p:spPr>
        <p:txBody>
          <a:bodyPr/>
          <a:lstStyle>
            <a:lvl1pPr algn="ctr">
              <a:defRPr sz="1050"/>
            </a:lvl1pPr>
          </a:lstStyle>
          <a:p>
            <a:pPr>
              <a:defRPr/>
            </a:pPr>
            <a:fld id="{2C037899-3FA9-4227-A7E9-CD355FAD5C8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corp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 userDrawn="1"/>
        </p:nvSpPr>
        <p:spPr bwMode="auto">
          <a:xfrm>
            <a:off x="8027988" y="5732463"/>
            <a:ext cx="720725" cy="865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pic>
        <p:nvPicPr>
          <p:cNvPr id="3" name="8 Imagen" descr="inncorpor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229225"/>
            <a:ext cx="18351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53188"/>
            <a:ext cx="573088" cy="252412"/>
          </a:xfrm>
        </p:spPr>
        <p:txBody>
          <a:bodyPr/>
          <a:lstStyle>
            <a:lvl1pPr algn="ctr">
              <a:defRPr sz="1050"/>
            </a:lvl1pPr>
          </a:lstStyle>
          <a:p>
            <a:pPr>
              <a:defRPr/>
            </a:pPr>
            <a:fld id="{86B989E4-C744-49C6-847D-68CDC9B34F86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pa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7 Imagen" descr="innpact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5229225"/>
            <a:ext cx="17208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53188"/>
            <a:ext cx="573088" cy="252412"/>
          </a:xfrm>
        </p:spPr>
        <p:txBody>
          <a:bodyPr/>
          <a:lstStyle>
            <a:lvl1pPr algn="ctr">
              <a:defRPr sz="1050"/>
            </a:lvl1pPr>
          </a:lstStyle>
          <a:p>
            <a:pPr>
              <a:defRPr/>
            </a:pPr>
            <a:fld id="{B4E12BCD-249B-449D-9AFA-2860CDA5AFA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image" Target="../media/image10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novaccion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349250"/>
            <a:ext cx="9144000" cy="646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A714EFE0-3F9C-4EAD-B373-703AA963C89B}" type="datetime1">
              <a:rPr lang="es-ES"/>
              <a:pPr>
                <a:defRPr/>
              </a:pPr>
              <a:t>19/05/2011</a:t>
            </a:fld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AF66554-D028-49AA-A845-D8564EE073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9" r:id="rId1"/>
    <p:sldLayoutId id="2147485230" r:id="rId2"/>
    <p:sldLayoutId id="2147485231" r:id="rId3"/>
    <p:sldLayoutId id="2147485232" r:id="rId4"/>
    <p:sldLayoutId id="2147485233" r:id="rId5"/>
    <p:sldLayoutId id="2147485234" r:id="rId6"/>
    <p:sldLayoutId id="2147485235" r:id="rId7"/>
    <p:sldLayoutId id="2147485236" r:id="rId8"/>
    <p:sldLayoutId id="2147485237" r:id="rId9"/>
    <p:sldLayoutId id="2147485238" r:id="rId10"/>
    <p:sldLayoutId id="2147485239" r:id="rId11"/>
    <p:sldLayoutId id="2147485240" r:id="rId12"/>
    <p:sldLayoutId id="2147485241" r:id="rId13"/>
    <p:sldLayoutId id="2147485242" r:id="rId14"/>
    <p:sldLayoutId id="2147485243" r:id="rId15"/>
    <p:sldLayoutId id="2147485244" r:id="rId16"/>
    <p:sldLayoutId id="2147485245" r:id="rId17"/>
    <p:sldLayoutId id="2147485246" r:id="rId18"/>
    <p:sldLayoutId id="2147485269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ES_tradnl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67A486AD-5061-4813-BC58-DEC198BF030D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441B359A-17C6-49B8-9E09-77A87E0400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8" r:id="rId1"/>
    <p:sldLayoutId id="2147485219" r:id="rId2"/>
    <p:sldLayoutId id="2147485220" r:id="rId3"/>
    <p:sldLayoutId id="2147485221" r:id="rId4"/>
    <p:sldLayoutId id="2147485222" r:id="rId5"/>
    <p:sldLayoutId id="2147485223" r:id="rId6"/>
    <p:sldLayoutId id="2147485224" r:id="rId7"/>
    <p:sldLayoutId id="2147485225" r:id="rId8"/>
    <p:sldLayoutId id="2147485226" r:id="rId9"/>
    <p:sldLayoutId id="2147485227" r:id="rId10"/>
    <p:sldLayoutId id="214748522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innfluy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ＭＳ Ｐゴシック"/>
              </a:defRPr>
            </a:lvl1pPr>
          </a:lstStyle>
          <a:p>
            <a:pPr>
              <a:defRPr/>
            </a:pPr>
            <a:fld id="{2F434FAD-B67D-486F-8770-FD8ED948D42B}" type="datetime1">
              <a:rPr lang="es-ES"/>
              <a:pPr>
                <a:defRPr/>
              </a:pPr>
              <a:t>19/05/2011</a:t>
            </a:fld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ＭＳ Ｐゴシック"/>
              </a:defRPr>
            </a:lvl1pPr>
          </a:lstStyle>
          <a:p>
            <a:pPr>
              <a:defRPr/>
            </a:pPr>
            <a:fld id="{E5535042-349F-4993-9148-F2F40FEBD55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7" r:id="rId1"/>
    <p:sldLayoutId id="2147485248" r:id="rId2"/>
    <p:sldLayoutId id="2147485249" r:id="rId3"/>
    <p:sldLayoutId id="2147485250" r:id="rId4"/>
    <p:sldLayoutId id="2147485251" r:id="rId5"/>
    <p:sldLayoutId id="2147485252" r:id="rId6"/>
    <p:sldLayoutId id="2147485253" r:id="rId7"/>
    <p:sldLayoutId id="2147485254" r:id="rId8"/>
    <p:sldLayoutId id="2147485255" r:id="rId9"/>
    <p:sldLayoutId id="2147485256" r:id="rId10"/>
    <p:sldLayoutId id="21474852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ES_tradnl" smtClean="0"/>
          </a:p>
        </p:txBody>
      </p:sp>
      <p:sp>
        <p:nvSpPr>
          <p:cNvPr id="409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59" r:id="rId2"/>
    <p:sldLayoutId id="2147485260" r:id="rId3"/>
    <p:sldLayoutId id="2147485261" r:id="rId4"/>
    <p:sldLayoutId id="2147485262" r:id="rId5"/>
    <p:sldLayoutId id="2147485263" r:id="rId6"/>
    <p:sldLayoutId id="2147485264" r:id="rId7"/>
    <p:sldLayoutId id="2147485265" r:id="rId8"/>
    <p:sldLayoutId id="2147485266" r:id="rId9"/>
    <p:sldLayoutId id="2147485267" r:id="rId10"/>
    <p:sldLayoutId id="214748526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cinn.es/portal/site/MICINN/menuitem.dbc68b34d11ccbd5d52ffeb801432ea0/?vgnextoid=80ff32fc1babf210VgnVCM1000001d04140aRCRD&amp;id3=/portal/site/MICINN/menuitem.791459a43fdf738d70fd325001432ea0/?vgnextoid=5e945c07b986f210VgnVCM1000001d04140aRCRD&amp;vgne" TargetMode="External"/><Relationship Id="rId13" Type="http://schemas.openxmlformats.org/officeDocument/2006/relationships/image" Target="../media/image13.png"/><Relationship Id="rId3" Type="http://schemas.openxmlformats.org/officeDocument/2006/relationships/hyperlink" Target="http://www.micinn.es/portal/site/MICINN/menuitem.dbc68b34d11ccbd5d52ffeb801432ea0/?vgnextoid=5cbb32fc1babf210VgnVCM1000001d04140aRCRD&amp;id3=/portal/site/MICINN/menuitem.791459a43fdf738d70fd325001432ea0/?vgnextoid=5e945c07b986f210VgnVCM1000001d04140aRCRD&amp;vgne" TargetMode="External"/><Relationship Id="rId7" Type="http://schemas.openxmlformats.org/officeDocument/2006/relationships/hyperlink" Target="http://www.micinn.es/portal/site/MICINN/menuitem.dbc68b34d11ccbd5d52ffeb801432ea0/?vgnextoid=33eef068a1bbf210VgnVCM1000001d04140aRCRD" TargetMode="External"/><Relationship Id="rId12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micinn.es/portal/site/MICINN/menuitem.dbc68b34d11ccbd5d52ffeb801432ea0/?vgnextoid=71d5f068a1bbf210VgnVCM1000001d04140aRCRD&amp;id3=/portal/site/MICINN/menuitem.791459a43fdf738d70fd325001432ea0/?vgnextoid=5e945c07b986f210VgnVCM1000001d04140aRCRD&amp;vgne" TargetMode="External"/><Relationship Id="rId11" Type="http://schemas.openxmlformats.org/officeDocument/2006/relationships/hyperlink" Target="http://www.google.es/url?sa=t&amp;source=web&amp;cd=1&amp;ved=0CBkQFjAA&amp;url=http://www.boe.es/boe/dias/2011/05/12/pdfs/BOE-A-2011-8334.pdf&amp;ei=HuLPTe2xFsGr8APh9OX7DQ&amp;usg=AFQjCNERjz7lxIs6ULxI4ITye2NYMzpRXw" TargetMode="External"/><Relationship Id="rId5" Type="http://schemas.openxmlformats.org/officeDocument/2006/relationships/hyperlink" Target="http://www.micinn.es/portal/site/MICINN/menuitem.dbc68b34d11ccbd5d52ffeb801432ea0/?vgnextoid=c85df068a1bbf210VgnVCM1000001d04140aRCRD&amp;id3=/portal/site/MICINN/menuitem.791459a43fdf738d70fd325001432ea0/?vgnextoid=5e945c07b986f210VgnVCM1000001d04140aRCRD&amp;vgne" TargetMode="External"/><Relationship Id="rId10" Type="http://schemas.openxmlformats.org/officeDocument/2006/relationships/hyperlink" Target="http://www.micinn.es/portal/site/MICINN/menuitem.dbc68b34d11ccbd5d52ffeb801432ea0/?vgnextoid=5e945c07b986f210VgnVCM1000001d04140aRCRD&amp;vgnextchannel=546517f361d68210VgnVCM1000001d04140aRCRD" TargetMode="External"/><Relationship Id="rId4" Type="http://schemas.openxmlformats.org/officeDocument/2006/relationships/hyperlink" Target="http://www.google.es/url?sa=t&amp;source=web&amp;cd=2&amp;sqi=2&amp;ved=0CCAQFjAB&amp;url=http://www.boe.es/boe/dias/2011/05/12/pdfs/BOE-A-2011-8334.pdf&amp;ei=59vPTcuVMsit8gP66Zj2DQ&amp;usg=AFQjCNERjz7lxIs6ULxI4ITye2NYMzpRXw" TargetMode="External"/><Relationship Id="rId9" Type="http://schemas.openxmlformats.org/officeDocument/2006/relationships/hyperlink" Target="http://www.micinn.es/portal/site/MICINN/menuitem.dbc68b34d11ccbd5d52ffeb801432ea0/?vgnextoid=1fd132fc1babf210VgnVCM1000001d04140aRCRD&amp;id3=/portal/site/MICINN/menuitem.791459a43fdf738d70fd325001432ea0/?vgnextoid=5e945c07b986f210VgnVCM1000001d04140aRCRD&amp;vgne" TargetMode="External"/><Relationship Id="rId1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13.png"/><Relationship Id="rId5" Type="http://schemas.openxmlformats.org/officeDocument/2006/relationships/slide" Target="slide6.xml"/><Relationship Id="rId10" Type="http://schemas.openxmlformats.org/officeDocument/2006/relationships/image" Target="../media/image12.emf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1412776"/>
            <a:ext cx="5760640" cy="1224136"/>
          </a:xfrm>
        </p:spPr>
        <p:txBody>
          <a:bodyPr/>
          <a:lstStyle/>
          <a:p>
            <a:r>
              <a:rPr lang="es-ES" sz="4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Arial" pitchFamily="34" charset="0"/>
              </a:rPr>
              <a:t>INNCORPORA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560840" cy="1008112"/>
          </a:xfrm>
        </p:spPr>
        <p:txBody>
          <a:bodyPr/>
          <a:lstStyle/>
          <a:p>
            <a:r>
              <a:rPr lang="es-ES" sz="2800" b="1" dirty="0" smtClean="0">
                <a:cs typeface="Arial" pitchFamily="34" charset="0"/>
              </a:rPr>
              <a:t>Ministerio de Ciencia e Innovación (MICINN</a:t>
            </a:r>
            <a:r>
              <a:rPr lang="es-ES" sz="2800" dirty="0" smtClean="0">
                <a:cs typeface="Arial" pitchFamily="34" charset="0"/>
              </a:rPr>
              <a:t>)</a:t>
            </a:r>
            <a:endParaRPr lang="es-ES" sz="1800" dirty="0" smtClean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271621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4579699" y="4406168"/>
            <a:ext cx="43790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DG Transferencia de Tecnología y Desarrollo Empresarial</a:t>
            </a:r>
          </a:p>
          <a:p>
            <a:endParaRPr lang="es-ES" sz="1200" b="1" dirty="0" smtClean="0"/>
          </a:p>
          <a:p>
            <a:r>
              <a:rPr lang="es-ES" sz="1200" b="1" dirty="0" smtClean="0"/>
              <a:t>DG Investigación y Gestión del Plan Nacional </a:t>
            </a:r>
            <a:r>
              <a:rPr lang="es-ES" sz="1200" b="1" dirty="0" err="1" smtClean="0"/>
              <a:t>I+D+i</a:t>
            </a:r>
            <a:endParaRPr lang="es-ES" sz="1200" b="1" dirty="0" smtClean="0"/>
          </a:p>
          <a:p>
            <a:endParaRPr lang="es-ES" sz="1200" b="1" dirty="0" smtClean="0"/>
          </a:p>
          <a:p>
            <a:pPr algn="ctr"/>
            <a:r>
              <a:rPr lang="es-ES" sz="1200" b="1" dirty="0" smtClean="0"/>
              <a:t>Mayo 2011</a:t>
            </a:r>
            <a:endParaRPr lang="es-ES" sz="1200" b="1" dirty="0" smtClean="0"/>
          </a:p>
          <a:p>
            <a:endParaRPr lang="es-E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962" name="Group 234"/>
          <p:cNvGraphicFramePr>
            <a:graphicFrameLocks noGrp="1"/>
          </p:cNvGraphicFramePr>
          <p:nvPr/>
        </p:nvGraphicFramePr>
        <p:xfrm>
          <a:off x="1119188" y="1349375"/>
          <a:ext cx="7827962" cy="3714750"/>
        </p:xfrm>
        <a:graphic>
          <a:graphicData uri="http://schemas.openxmlformats.org/drawingml/2006/table">
            <a:tbl>
              <a:tblPr/>
              <a:tblGrid>
                <a:gridCol w="2027237"/>
                <a:gridCol w="2027238"/>
                <a:gridCol w="968375"/>
                <a:gridCol w="2805112"/>
              </a:tblGrid>
              <a:tr h="3222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LÍNEA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PLAZO DE SOLICITUD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MÁS INFORMACIÓN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222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Web del MICINN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Texto de la Convocatoria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(BOE 12 mayo 2011)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INNCORPORA-PTQ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16 junio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3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II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INNCORPORA-TU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22 junio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5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III de la Convocatoria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INNCORPORA-FPGS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31 octubre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6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IV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INNCORPORA-EE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19 mayo – 20 junio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7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V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INNCORPORA-CF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14 junio – 14 julio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8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VI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INNCORPORA-II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22 junio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9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VII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 (información general)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10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11"/>
                        </a:rPr>
                        <a:t>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Consultas: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  inncorpora@micinn.es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4324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4327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4329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4331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12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4330" name="Picture 7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4328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54325" name="Rectangle 2"/>
          <p:cNvSpPr>
            <a:spLocks noChangeArrowheads="1"/>
          </p:cNvSpPr>
          <p:nvPr/>
        </p:nvSpPr>
        <p:spPr bwMode="auto">
          <a:xfrm>
            <a:off x="2508250" y="155575"/>
            <a:ext cx="60261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CC3399"/>
                </a:solidFill>
                <a:cs typeface="Arial" charset="0"/>
              </a:rPr>
              <a:t>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 2011</a:t>
            </a:r>
            <a:endParaRPr lang="es-ES" sz="2800">
              <a:solidFill>
                <a:srgbClr val="0033CC"/>
              </a:solidFill>
              <a:cs typeface="Arial" charset="0"/>
            </a:endParaRPr>
          </a:p>
        </p:txBody>
      </p:sp>
      <p:pic>
        <p:nvPicPr>
          <p:cNvPr id="54326" name="9 Imagen" descr="inncorpora.jpg"/>
          <p:cNvPicPr>
            <a:picLocks noChangeAspect="1"/>
          </p:cNvPicPr>
          <p:nvPr/>
        </p:nvPicPr>
        <p:blipFill>
          <a:blip r:embed="rId14" cstate="print"/>
          <a:srcRect l="35347" t="8333" r="29305" b="25000"/>
          <a:stretch>
            <a:fillRect/>
          </a:stretch>
        </p:blipFill>
        <p:spPr bwMode="auto">
          <a:xfrm>
            <a:off x="2971800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795338" y="2470150"/>
            <a:ext cx="8348662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/>
          <a:lstStyle/>
          <a:p>
            <a:pPr algn="just" defTabSz="427038" eaLnBrk="0" hangingPunct="0">
              <a:spcBef>
                <a:spcPct val="20000"/>
              </a:spcBef>
              <a:buFont typeface="Wingdings" pitchFamily="2" charset="2"/>
              <a:buChar char="Ø"/>
            </a:pPr>
            <a:r>
              <a:rPr lang="es-ES" sz="1800">
                <a:solidFill>
                  <a:srgbClr val="0033CC"/>
                </a:solidFill>
                <a:cs typeface="Arial" charset="0"/>
              </a:rPr>
              <a:t> </a:t>
            </a:r>
            <a:r>
              <a:rPr lang="es-ES" sz="1600">
                <a:solidFill>
                  <a:srgbClr val="0033CC"/>
                </a:solidFill>
                <a:cs typeface="Arial" charset="0"/>
              </a:rPr>
              <a:t>¿Para qué se contrata al personal?</a:t>
            </a:r>
          </a:p>
          <a:p>
            <a:pPr algn="just" defTabSz="427038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s-ES" sz="1600">
                <a:cs typeface="Arial" charset="0"/>
              </a:rPr>
              <a:t>	La entidad solicitante ha de contratar al personal para </a:t>
            </a:r>
            <a:r>
              <a:rPr lang="es-ES" sz="1600"/>
              <a:t>la realización de:</a:t>
            </a:r>
          </a:p>
          <a:p>
            <a:pPr algn="just" defTabSz="427038" eaLnBrk="0" hangingPunct="0">
              <a:spcBef>
                <a:spcPct val="20000"/>
              </a:spcBef>
              <a:buClr>
                <a:srgbClr val="CC3399"/>
              </a:buClr>
              <a:buFont typeface="Wingdings" pitchFamily="2" charset="2"/>
              <a:buNone/>
            </a:pPr>
            <a:r>
              <a:rPr lang="es-ES" sz="1600"/>
              <a:t>	- un proyecto d</a:t>
            </a:r>
            <a:r>
              <a:rPr lang="es-ES_tradnl" sz="1600"/>
              <a:t>e investigación industrial o </a:t>
            </a:r>
          </a:p>
          <a:p>
            <a:pPr algn="just" defTabSz="427038" eaLnBrk="0" hangingPunct="0">
              <a:spcBef>
                <a:spcPct val="20000"/>
              </a:spcBef>
              <a:buClr>
                <a:srgbClr val="CC3399"/>
              </a:buClr>
              <a:buFont typeface="Wingdings" pitchFamily="2" charset="2"/>
              <a:buNone/>
            </a:pPr>
            <a:r>
              <a:rPr lang="es-ES_tradnl" sz="1600"/>
              <a:t>	- un proyecto de desarrollo tecnológico o </a:t>
            </a:r>
          </a:p>
          <a:p>
            <a:pPr algn="just" defTabSz="427038" eaLnBrk="0" hangingPunct="0">
              <a:spcBef>
                <a:spcPct val="20000"/>
              </a:spcBef>
              <a:buClr>
                <a:srgbClr val="CC3399"/>
              </a:buClr>
              <a:buFont typeface="Wingdings" pitchFamily="2" charset="2"/>
              <a:buNone/>
            </a:pPr>
            <a:r>
              <a:rPr lang="es-ES_tradnl" sz="1600"/>
              <a:t>	- un estudio previo de la viabilidad técnica de dichos proyectos</a:t>
            </a:r>
          </a:p>
          <a:p>
            <a:pPr algn="just" defTabSz="427038" eaLnBrk="0" hangingPunct="0">
              <a:spcBef>
                <a:spcPct val="60000"/>
              </a:spcBef>
              <a:buClr>
                <a:srgbClr val="0033CC"/>
              </a:buClr>
              <a:buFont typeface="Wingdings" pitchFamily="2" charset="2"/>
              <a:buChar char="Ø"/>
            </a:pPr>
            <a:r>
              <a:rPr lang="es-ES" sz="1600">
                <a:solidFill>
                  <a:srgbClr val="0033CC"/>
                </a:solidFill>
              </a:rPr>
              <a:t> ¿Quién puede solicitar la ayuda? </a:t>
            </a:r>
          </a:p>
          <a:p>
            <a:pPr algn="just" defTabSz="427038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</a:t>
            </a:r>
            <a:r>
              <a:rPr lang="es-ES" sz="1600"/>
              <a:t>- empresas (públicas y privadas)</a:t>
            </a:r>
          </a:p>
          <a:p>
            <a:pPr algn="just" defTabSz="427038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None/>
            </a:pPr>
            <a:r>
              <a:rPr lang="es-ES" sz="1600"/>
              <a:t>	- spin-off y jóvenes empresas innovadoras</a:t>
            </a:r>
          </a:p>
          <a:p>
            <a:pPr marL="444500" lvl="1" indent="12700" algn="just" defTabSz="427038" eaLnBrk="0" hangingPunct="0">
              <a:spcBef>
                <a:spcPct val="20000"/>
              </a:spcBef>
              <a:buClr>
                <a:srgbClr val="0033CC"/>
              </a:buClr>
            </a:pPr>
            <a:r>
              <a:rPr lang="es-ES" sz="1600"/>
              <a:t>- asociaciones empresariales</a:t>
            </a:r>
          </a:p>
          <a:p>
            <a:pPr marL="444500" lvl="1" indent="12700" algn="just" defTabSz="427038" eaLnBrk="0" hangingPunct="0">
              <a:spcBef>
                <a:spcPct val="20000"/>
              </a:spcBef>
              <a:buClr>
                <a:srgbClr val="0033CC"/>
              </a:buClr>
            </a:pPr>
            <a:r>
              <a:rPr lang="es-ES" sz="1600"/>
              <a:t>- centros tecnológicos (CCTT) y centros de apoyo a la innovación tecnológica (CAIT)</a:t>
            </a:r>
          </a:p>
          <a:p>
            <a:pPr marL="444500" lvl="1" indent="12700" algn="just" defTabSz="427038" eaLnBrk="0" hangingPunct="0">
              <a:spcBef>
                <a:spcPct val="20000"/>
              </a:spcBef>
              <a:buClr>
                <a:srgbClr val="0033CC"/>
              </a:buClr>
            </a:pPr>
            <a:r>
              <a:rPr lang="es-ES" sz="1600"/>
              <a:t>- parques científicos y tecnológicos privados (PCYT)</a:t>
            </a:r>
          </a:p>
          <a:p>
            <a:pPr marL="444500" lvl="1" indent="12700" algn="just" defTabSz="427038" eaLnBrk="0" hangingPunct="0">
              <a:spcBef>
                <a:spcPct val="20000"/>
              </a:spcBef>
              <a:buClr>
                <a:srgbClr val="0033CC"/>
              </a:buClr>
            </a:pPr>
            <a:r>
              <a:rPr lang="es-ES" sz="1800"/>
              <a:t>	</a:t>
            </a:r>
          </a:p>
          <a:p>
            <a:pPr marL="444500" lvl="1" indent="12700" algn="just" defTabSz="427038" eaLnBrk="0" hangingPunct="0">
              <a:spcBef>
                <a:spcPct val="20000"/>
              </a:spcBef>
              <a:buClr>
                <a:srgbClr val="0033CC"/>
              </a:buClr>
            </a:pPr>
            <a:endParaRPr lang="es-ES" sz="1800"/>
          </a:p>
          <a:p>
            <a:pPr algn="just" defTabSz="427038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None/>
            </a:pPr>
            <a:endParaRPr lang="es-ES" sz="1800"/>
          </a:p>
        </p:txBody>
      </p:sp>
      <p:sp>
        <p:nvSpPr>
          <p:cNvPr id="46083" name="9 CuadroTexto"/>
          <p:cNvSpPr txBox="1">
            <a:spLocks noChangeArrowheads="1"/>
          </p:cNvSpPr>
          <p:nvPr/>
        </p:nvSpPr>
        <p:spPr bwMode="auto">
          <a:xfrm>
            <a:off x="884238" y="1298575"/>
            <a:ext cx="7739062" cy="914400"/>
          </a:xfrm>
          <a:prstGeom prst="rect">
            <a:avLst/>
          </a:prstGeom>
          <a:noFill/>
          <a:ln w="19050">
            <a:solidFill>
              <a:srgbClr val="CC33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27038" eaLnBrk="0" hangingPunct="0">
              <a:spcBef>
                <a:spcPct val="20000"/>
              </a:spcBef>
              <a:buClr>
                <a:srgbClr val="C00000"/>
              </a:buClr>
            </a:pPr>
            <a:r>
              <a:rPr lang="es-ES">
                <a:solidFill>
                  <a:srgbClr val="0033CC"/>
                </a:solidFill>
                <a:cs typeface="Arial" charset="0"/>
              </a:rPr>
              <a:t>Ayudas para la </a:t>
            </a:r>
            <a:r>
              <a:rPr lang="es-ES">
                <a:solidFill>
                  <a:srgbClr val="CC3399"/>
                </a:solidFill>
                <a:cs typeface="Arial" charset="0"/>
              </a:rPr>
              <a:t>contratación</a:t>
            </a:r>
            <a:r>
              <a:rPr lang="es-ES">
                <a:solidFill>
                  <a:srgbClr val="0033CC"/>
                </a:solidFill>
                <a:cs typeface="Arial" charset="0"/>
              </a:rPr>
              <a:t> de personal profesional</a:t>
            </a:r>
          </a:p>
          <a:p>
            <a:pPr algn="ctr" defTabSz="427038" eaLnBrk="0" hangingPunct="0">
              <a:spcBef>
                <a:spcPct val="20000"/>
              </a:spcBef>
              <a:buClr>
                <a:srgbClr val="C00000"/>
              </a:buClr>
            </a:pPr>
            <a:r>
              <a:rPr lang="es-ES">
                <a:solidFill>
                  <a:srgbClr val="0033CC"/>
                </a:solidFill>
                <a:cs typeface="Arial" charset="0"/>
              </a:rPr>
              <a:t>y su </a:t>
            </a:r>
            <a:r>
              <a:rPr lang="es-ES">
                <a:solidFill>
                  <a:srgbClr val="CC3399"/>
                </a:solidFill>
                <a:cs typeface="Arial" charset="0"/>
              </a:rPr>
              <a:t>formación</a:t>
            </a:r>
            <a:r>
              <a:rPr lang="es-ES">
                <a:solidFill>
                  <a:srgbClr val="0033CC"/>
                </a:solidFill>
                <a:cs typeface="Arial" charset="0"/>
              </a:rPr>
              <a:t> en Gestión de la Innovación</a:t>
            </a:r>
          </a:p>
        </p:txBody>
      </p:sp>
      <p:grpSp>
        <p:nvGrpSpPr>
          <p:cNvPr id="46084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6087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6089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6091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6090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6088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2508250" y="155575"/>
            <a:ext cx="60261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CC3399"/>
                </a:solidFill>
                <a:cs typeface="Arial" charset="0"/>
              </a:rPr>
              <a:t>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 2011</a:t>
            </a:r>
            <a:endParaRPr lang="es-ES" sz="2800">
              <a:solidFill>
                <a:srgbClr val="0033CC"/>
              </a:solidFill>
              <a:cs typeface="Arial" charset="0"/>
            </a:endParaRPr>
          </a:p>
        </p:txBody>
      </p:sp>
      <p:pic>
        <p:nvPicPr>
          <p:cNvPr id="46086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971800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2 Rectángulo"/>
          <p:cNvSpPr>
            <a:spLocks noChangeArrowheads="1"/>
          </p:cNvSpPr>
          <p:nvPr/>
        </p:nvSpPr>
        <p:spPr bwMode="auto">
          <a:xfrm>
            <a:off x="0" y="4676775"/>
            <a:ext cx="1828800" cy="1454150"/>
          </a:xfrm>
          <a:prstGeom prst="rect">
            <a:avLst/>
          </a:prstGeom>
          <a:solidFill>
            <a:schemeClr val="bg1">
              <a:alpha val="85881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s-ES" sz="2000"/>
          </a:p>
        </p:txBody>
      </p:sp>
      <p:graphicFrame>
        <p:nvGraphicFramePr>
          <p:cNvPr id="191689" name="Group 201"/>
          <p:cNvGraphicFramePr>
            <a:graphicFrameLocks noGrp="1"/>
          </p:cNvGraphicFramePr>
          <p:nvPr/>
        </p:nvGraphicFramePr>
        <p:xfrm>
          <a:off x="801688" y="1728788"/>
          <a:ext cx="8026899" cy="4193041"/>
        </p:xfrm>
        <a:graphic>
          <a:graphicData uri="http://schemas.openxmlformats.org/drawingml/2006/table">
            <a:tbl>
              <a:tblPr/>
              <a:tblGrid>
                <a:gridCol w="2063988"/>
                <a:gridCol w="2162153"/>
                <a:gridCol w="2296579"/>
                <a:gridCol w="1504179"/>
              </a:tblGrid>
              <a:tr h="422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LÍNEAS INNCORPORA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+mn-cs"/>
                        </a:rPr>
                        <a:t>SOLICITANTE</a:t>
                      </a:r>
                      <a:endParaRPr kumimoji="0" lang="es-ES_tradnl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+mn-cs"/>
                        </a:rPr>
                        <a:t>PROFESIONALES A CONTRATAR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MÁS INFORMACIÓN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INNCORPORA-PTQ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(Programa Torres Quevedo)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asociaciones</a:t>
                      </a:r>
                      <a:r>
                        <a:rPr lang="es-ES" sz="1000" baseline="0" dirty="0" smtClean="0"/>
                        <a:t> empresariales, CCTT, CAIT, PCYT</a:t>
                      </a:r>
                      <a:endParaRPr lang="es-ES_tradnl" sz="1000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Doctores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3" action="ppaction://hlinksldjump"/>
                        </a:rPr>
                        <a:t>Saltar a esta línea 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INNCORPORA-TU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(Titulados Universitarios)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smtClean="0"/>
                        <a:t>Empresas, asociaciones</a:t>
                      </a:r>
                      <a:r>
                        <a:rPr lang="es-ES" sz="1000" baseline="0" smtClean="0"/>
                        <a:t> empresariales, CCTT, CAIT, PCYT</a:t>
                      </a:r>
                      <a:endParaRPr lang="es-ES_tradnl" sz="1000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INNCORPORA-FPGS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(Formación Profesional de Grado Superior)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asociaciones</a:t>
                      </a:r>
                      <a:r>
                        <a:rPr lang="es-ES" sz="1000" baseline="0" dirty="0" smtClean="0"/>
                        <a:t> empresariales, CCTT, CAIT, PCYT</a:t>
                      </a:r>
                      <a:endParaRPr lang="es-ES_tradnl" sz="1000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5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INNCORPORA-EE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(Escuelas de Empresas)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asociaciones empresariales, CCTT, CAIT con Escuela de Formación propia</a:t>
                      </a:r>
                      <a:endParaRPr lang="es-ES_tradnl" sz="1000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 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6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INNCORPORA-CF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(Centros de Formación)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Centros</a:t>
                      </a:r>
                      <a:r>
                        <a:rPr lang="es-ES" sz="1000" baseline="0" dirty="0" smtClean="0"/>
                        <a:t> de Formación de Posgrado y Centros de Formación Profesional</a:t>
                      </a:r>
                      <a:endParaRPr lang="es-ES_tradnl" sz="1000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 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7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INNCORPORA-II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(Inteligencia Internacional)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CCTT, CAIT domiciliados en España con filiales o matriz en el extranjero</a:t>
                      </a:r>
                      <a:endParaRPr lang="es-ES_tradnl" sz="1000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 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8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42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9" action="ppaction://hlinksldjump"/>
                        </a:rPr>
                        <a:t>Más información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7151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7155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7157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7159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10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7158" name="Picture 7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7156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47152" name="Rectangle 2"/>
          <p:cNvSpPr>
            <a:spLocks noChangeArrowheads="1"/>
          </p:cNvSpPr>
          <p:nvPr/>
        </p:nvSpPr>
        <p:spPr bwMode="auto">
          <a:xfrm>
            <a:off x="2508250" y="155575"/>
            <a:ext cx="60261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CC3399"/>
                </a:solidFill>
                <a:cs typeface="Arial" charset="0"/>
              </a:rPr>
              <a:t>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 2011</a:t>
            </a:r>
            <a:endParaRPr lang="es-ES" sz="2800">
              <a:solidFill>
                <a:srgbClr val="0033CC"/>
              </a:solidFill>
              <a:cs typeface="Arial" charset="0"/>
            </a:endParaRPr>
          </a:p>
        </p:txBody>
      </p:sp>
      <p:pic>
        <p:nvPicPr>
          <p:cNvPr id="47153" name="9 Imagen" descr="inncorpora.jpg"/>
          <p:cNvPicPr>
            <a:picLocks noChangeAspect="1"/>
          </p:cNvPicPr>
          <p:nvPr/>
        </p:nvPicPr>
        <p:blipFill>
          <a:blip r:embed="rId12" cstate="print"/>
          <a:srcRect l="35347" t="8333" r="29305" b="25000"/>
          <a:stretch>
            <a:fillRect/>
          </a:stretch>
        </p:blipFill>
        <p:spPr bwMode="auto">
          <a:xfrm>
            <a:off x="2971800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54" name="Text Box 171"/>
          <p:cNvSpPr txBox="1">
            <a:spLocks noChangeArrowheads="1"/>
          </p:cNvSpPr>
          <p:nvPr/>
        </p:nvSpPr>
        <p:spPr bwMode="auto">
          <a:xfrm>
            <a:off x="1316038" y="1012825"/>
            <a:ext cx="6881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800">
                <a:solidFill>
                  <a:srgbClr val="0033CC"/>
                </a:solidFill>
              </a:rPr>
              <a:t>Existen </a:t>
            </a:r>
            <a:r>
              <a:rPr lang="es-ES" sz="1800" b="1">
                <a:solidFill>
                  <a:srgbClr val="CC3399"/>
                </a:solidFill>
              </a:rPr>
              <a:t>distintas modalidades de INNCORPORA </a:t>
            </a:r>
            <a:r>
              <a:rPr lang="es-ES" sz="1800">
                <a:solidFill>
                  <a:srgbClr val="0033CC"/>
                </a:solidFill>
              </a:rPr>
              <a:t>en función de la titulación del personal a contratar y de la entidad solicitante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_tradnl">
                <a:latin typeface="Tahoma" pitchFamily="34" charset="0"/>
              </a:rPr>
              <a:t> 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1733550" y="1296988"/>
            <a:ext cx="6967538" cy="47069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0825" tIns="37022" rIns="70825" bIns="37022">
            <a:spAutoFit/>
          </a:bodyPr>
          <a:lstStyle/>
          <a:p>
            <a:pPr marL="358775" indent="-358775" defTabSz="2413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/>
              <a:t>				Ayudas para la contratación de </a:t>
            </a:r>
            <a:r>
              <a:rPr lang="es-ES" sz="1800" b="1">
                <a:solidFill>
                  <a:srgbClr val="0033CC"/>
                </a:solidFill>
              </a:rPr>
              <a:t>Doctores</a:t>
            </a:r>
            <a:endParaRPr lang="es-ES" sz="1800"/>
          </a:p>
          <a:p>
            <a:pPr marL="358775" indent="-358775" defTabSz="241300" eaLnBrk="0" hangingPunct="0">
              <a:spcBef>
                <a:spcPts val="18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800"/>
              <a:t>Se subvencionan </a:t>
            </a:r>
            <a:r>
              <a:rPr lang="es-ES" sz="1800">
                <a:solidFill>
                  <a:srgbClr val="CC3399"/>
                </a:solidFill>
              </a:rPr>
              <a:t>sueldo y seguridad social</a:t>
            </a:r>
            <a:r>
              <a:rPr lang="es-ES" sz="1800"/>
              <a:t> </a:t>
            </a:r>
            <a:r>
              <a:rPr lang="es-ES" sz="1800">
                <a:solidFill>
                  <a:srgbClr val="CC3399"/>
                </a:solidFill>
              </a:rPr>
              <a:t>(*)</a:t>
            </a:r>
          </a:p>
          <a:p>
            <a:pPr marL="358775" indent="-358775" algn="just" defTabSz="241300" eaLnBrk="0" hangingPunct="0">
              <a:spcBef>
                <a:spcPts val="12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800"/>
              <a:t>Además, se ofrece </a:t>
            </a:r>
            <a:r>
              <a:rPr lang="es-ES" sz="1800">
                <a:solidFill>
                  <a:srgbClr val="CC3399"/>
                </a:solidFill>
              </a:rPr>
              <a:t>ayuda para la formación del contratado:</a:t>
            </a:r>
            <a:r>
              <a:rPr lang="es-ES" sz="1800"/>
              <a:t> se subvenciona hasta 3.000 € del coste del curso Gestores en Valorización Tecnológica (impartido por la FECYT), de 180 horas lectivas</a:t>
            </a:r>
          </a:p>
          <a:p>
            <a:pPr marL="358775" indent="-358775" algn="ctr" defTabSz="241300" eaLnBrk="0" hangingPunct="0">
              <a:spcBef>
                <a:spcPts val="24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800"/>
              <a:t>La entidad solicitante  </a:t>
            </a:r>
            <a:r>
              <a:rPr lang="es-ES" sz="1800" u="sng">
                <a:solidFill>
                  <a:srgbClr val="0033CC"/>
                </a:solidFill>
              </a:rPr>
              <a:t>no puede haber tenido vinculación laboral </a:t>
            </a:r>
            <a:r>
              <a:rPr lang="es-ES" sz="1800"/>
              <a:t>con el doctor en el periodo 1 octubre 2009 – 18 mayo 2010</a:t>
            </a:r>
          </a:p>
          <a:p>
            <a:pPr marL="358775" indent="-358775" algn="ctr" defTabSz="241300" eaLnBrk="0" hangingPunct="0">
              <a:spcBef>
                <a:spcPts val="24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800"/>
              <a:t>Duración mínima del contrato:</a:t>
            </a:r>
            <a:r>
              <a:rPr lang="es-ES" sz="1800">
                <a:solidFill>
                  <a:srgbClr val="0033CC"/>
                </a:solidFill>
              </a:rPr>
              <a:t> 1 año</a:t>
            </a:r>
            <a:r>
              <a:rPr lang="es-ES" sz="1800"/>
              <a:t> (a tiempo completo)</a:t>
            </a:r>
          </a:p>
          <a:p>
            <a:pPr marL="358775" indent="-358775" algn="just" defTabSz="241300" eaLnBrk="0" hangingPunct="0"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2000"/>
              <a:t>	</a:t>
            </a:r>
            <a:endParaRPr lang="es-ES" sz="1100"/>
          </a:p>
          <a:p>
            <a:pPr marL="358775" indent="-358775" algn="ctr" defTabSz="241300" eaLnBrk="0" hangingPunct="0"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sz="2000" b="1">
                <a:solidFill>
                  <a:srgbClr val="CC3399"/>
                </a:solidFill>
              </a:rPr>
              <a:t>	</a:t>
            </a:r>
            <a:r>
              <a:rPr lang="es-ES" sz="1400" b="1">
                <a:solidFill>
                  <a:srgbClr val="CC3399"/>
                </a:solidFill>
              </a:rPr>
              <a:t>(*)</a:t>
            </a:r>
            <a:r>
              <a:rPr lang="es-ES" sz="2000" b="1">
                <a:solidFill>
                  <a:srgbClr val="CC3399"/>
                </a:solidFill>
              </a:rPr>
              <a:t> </a:t>
            </a:r>
            <a:r>
              <a:rPr lang="es-ES" sz="1200"/>
              <a:t>El porcentaje subvencionado variará según el tipo de proyecto a desarrollar por el doctor y el tipo de entidad solicitante, tal y como se establece en la Convocatoria de la ayuda</a:t>
            </a:r>
          </a:p>
          <a:p>
            <a:pPr marL="358775" indent="-358775" defTabSz="241300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sz="1200" b="1">
                <a:solidFill>
                  <a:srgbClr val="CC3399"/>
                </a:solidFill>
              </a:rPr>
              <a:t>	</a:t>
            </a:r>
            <a:endParaRPr lang="es-ES" sz="1200">
              <a:solidFill>
                <a:schemeClr val="accent2"/>
              </a:solidFill>
            </a:endParaRPr>
          </a:p>
        </p:txBody>
      </p:sp>
      <p:grpSp>
        <p:nvGrpSpPr>
          <p:cNvPr id="48132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8135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8137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8139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813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8136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48133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0033CC"/>
                </a:solidFill>
                <a:cs typeface="Arial" charset="0"/>
              </a:rPr>
              <a:t>LÍNEA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 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</a:t>
            </a:r>
            <a:r>
              <a:rPr lang="es-ES" sz="2800">
                <a:solidFill>
                  <a:srgbClr val="0033CC"/>
                </a:solidFill>
                <a:cs typeface="Arial" charset="0"/>
              </a:rPr>
              <a:t>-PTQ</a:t>
            </a:r>
          </a:p>
        </p:txBody>
      </p:sp>
      <p:pic>
        <p:nvPicPr>
          <p:cNvPr id="48134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_tradnl">
                <a:latin typeface="Tahoma" pitchFamily="34" charset="0"/>
              </a:rPr>
              <a:t> 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250825" y="1057275"/>
            <a:ext cx="8545513" cy="496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0825" tIns="37022" rIns="70825" bIns="37022">
            <a:spAutoFit/>
          </a:bodyPr>
          <a:lstStyle/>
          <a:p>
            <a:pPr marL="358775" indent="-358775" algn="ctr" defTabSz="747713"/>
            <a:r>
              <a:rPr lang="es-ES" sz="1800"/>
              <a:t>Ayudas para la contratación de </a:t>
            </a:r>
          </a:p>
          <a:p>
            <a:pPr marL="358775" indent="-358775" algn="ctr" defTabSz="747713"/>
            <a:r>
              <a:rPr lang="es-ES" sz="1800" b="1">
                <a:solidFill>
                  <a:srgbClr val="0033CC"/>
                </a:solidFill>
              </a:rPr>
              <a:t>Titulados Universitarios (TU)</a:t>
            </a:r>
            <a:endParaRPr lang="es-ES" sz="1800"/>
          </a:p>
          <a:p>
            <a:pPr marL="358775" indent="-358775" algn="just" defTabSz="747713" eaLnBrk="0" hangingPunct="0">
              <a:spcBef>
                <a:spcPts val="25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La ayuda financia</a:t>
            </a:r>
            <a:r>
              <a:rPr lang="es-ES" sz="1600">
                <a:solidFill>
                  <a:srgbClr val="CC3399"/>
                </a:solidFill>
              </a:rPr>
              <a:t> (sueldo + seguridad social + costes indirectos</a:t>
            </a:r>
            <a:r>
              <a:rPr lang="es-ES" sz="1600" baseline="30000">
                <a:solidFill>
                  <a:srgbClr val="CC3399"/>
                </a:solidFill>
              </a:rPr>
              <a:t>*</a:t>
            </a:r>
            <a:r>
              <a:rPr lang="es-ES" sz="1600">
                <a:solidFill>
                  <a:srgbClr val="CC3399"/>
                </a:solidFill>
              </a:rPr>
              <a:t>) </a:t>
            </a:r>
            <a:r>
              <a:rPr lang="es-ES" sz="1600"/>
              <a:t>mediante dos modalidades, que se complementan:</a:t>
            </a:r>
          </a:p>
          <a:p>
            <a:pPr marL="358775" indent="-358775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Subvención</a:t>
            </a:r>
            <a:r>
              <a:rPr lang="es-ES" sz="1400"/>
              <a:t> (a fondo perdido) de hasta el 10%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  <a:r>
              <a:rPr lang="es-ES" sz="1400">
                <a:solidFill>
                  <a:srgbClr val="0033CC"/>
                </a:solidFill>
              </a:rPr>
              <a:t>	</a:t>
            </a:r>
            <a:r>
              <a:rPr lang="es-ES" sz="1400" b="1">
                <a:solidFill>
                  <a:srgbClr val="0033CC"/>
                </a:solidFill>
              </a:rPr>
              <a:t>Préstamo</a:t>
            </a:r>
            <a:r>
              <a:rPr lang="es-ES" sz="1400"/>
              <a:t> de hasta el 100%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</a:pPr>
            <a:r>
              <a:rPr lang="es-ES" sz="1400"/>
              <a:t>		El préstamo es al 0%, 9 años de amortización con 3 de carencia, sin avales</a:t>
            </a:r>
          </a:p>
          <a:p>
            <a:pPr marL="358775" indent="-358775" algn="just" defTabSz="747713" eaLnBrk="0" hangingPunct="0">
              <a:spcBef>
                <a:spcPts val="18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Esta línea incluye </a:t>
            </a:r>
            <a:r>
              <a:rPr lang="es-ES" sz="1600">
                <a:solidFill>
                  <a:srgbClr val="CC3399"/>
                </a:solidFill>
              </a:rPr>
              <a:t>formación obligatoria y gratuita </a:t>
            </a:r>
            <a:r>
              <a:rPr lang="es-ES" sz="1600"/>
              <a:t>del contratado en el curso Executive Master en Innovación (impartido por la EOI), de 265 horas lectivas</a:t>
            </a:r>
          </a:p>
          <a:p>
            <a:pPr marL="358775" indent="-358775" algn="ctr" defTabSz="747713" eaLnBrk="0" hangingPunct="0">
              <a:spcBef>
                <a:spcPts val="23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600"/>
              <a:t>La entidad solicitante </a:t>
            </a:r>
            <a:r>
              <a:rPr 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sz="1600"/>
              <a:t> con el profesional en el periodo 1 junio 2010 - 16 mayo 2011</a:t>
            </a:r>
          </a:p>
          <a:p>
            <a:pPr marL="358775" indent="-358775" algn="just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s-ES" sz="1600"/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/>
              <a:t>Duración mínima del contrato:</a:t>
            </a:r>
            <a:r>
              <a:rPr lang="es-ES" sz="1600">
                <a:solidFill>
                  <a:srgbClr val="0033CC"/>
                </a:solidFill>
              </a:rPr>
              <a:t> 1 año</a:t>
            </a:r>
            <a:r>
              <a:rPr lang="es-ES" sz="1600"/>
              <a:t> (a tiempo completo)</a:t>
            </a:r>
          </a:p>
          <a:p>
            <a:pPr marL="358775" indent="-358775" algn="just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endParaRPr lang="es-ES" sz="1800"/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  <a:r>
              <a:rPr lang="es-ES" sz="1400" b="1">
                <a:solidFill>
                  <a:srgbClr val="CC3399"/>
                </a:solidFill>
              </a:rPr>
              <a:t>		</a:t>
            </a:r>
            <a:r>
              <a:rPr lang="es-ES" sz="1200" b="1">
                <a:solidFill>
                  <a:srgbClr val="CC3399"/>
                </a:solidFill>
              </a:rPr>
              <a:t>(*) </a:t>
            </a:r>
            <a:r>
              <a:rPr lang="es-ES" sz="1200"/>
              <a:t>Los </a:t>
            </a:r>
            <a:r>
              <a:rPr lang="es-ES" sz="1200" b="1"/>
              <a:t>costes indirectos</a:t>
            </a:r>
            <a:r>
              <a:rPr lang="es-ES" sz="1200"/>
              <a:t> se calculan como el 20% de (sueldo + seguridad social)</a:t>
            </a:r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endParaRPr lang="es-ES" sz="1000"/>
          </a:p>
        </p:txBody>
      </p:sp>
      <p:grpSp>
        <p:nvGrpSpPr>
          <p:cNvPr id="49156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9159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9161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9163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9162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9160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49157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0033CC"/>
                </a:solidFill>
                <a:cs typeface="Arial" charset="0"/>
              </a:rPr>
              <a:t>LÍNEA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 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</a:t>
            </a:r>
            <a:r>
              <a:rPr lang="es-ES" sz="2800">
                <a:solidFill>
                  <a:srgbClr val="0033CC"/>
                </a:solidFill>
                <a:cs typeface="Arial" charset="0"/>
              </a:rPr>
              <a:t>-TU</a:t>
            </a:r>
          </a:p>
        </p:txBody>
      </p:sp>
      <p:pic>
        <p:nvPicPr>
          <p:cNvPr id="49158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_tradnl">
                <a:latin typeface="Tahoma" pitchFamily="34" charset="0"/>
              </a:rPr>
              <a:t> 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50825" y="1058863"/>
            <a:ext cx="8580438" cy="5227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0825" tIns="37022" rIns="70825" bIns="37022">
            <a:spAutoFit/>
          </a:bodyPr>
          <a:lstStyle/>
          <a:p>
            <a:pPr marL="358775" indent="-358775" algn="ctr" defTabSz="747713"/>
            <a:r>
              <a:rPr lang="es-ES" sz="1800"/>
              <a:t>Ayudas para la contratación de </a:t>
            </a:r>
          </a:p>
          <a:p>
            <a:pPr marL="358775" indent="-358775" algn="ctr" defTabSz="747713"/>
            <a:r>
              <a:rPr lang="es-ES" sz="1800" b="1">
                <a:solidFill>
                  <a:srgbClr val="0033CC"/>
                </a:solidFill>
              </a:rPr>
              <a:t>titulados en Formación Profesional de Grado Superior (FPGS)</a:t>
            </a:r>
            <a:endParaRPr lang="es-ES" sz="1800"/>
          </a:p>
          <a:p>
            <a:pPr marL="358775" indent="-358775" algn="just" defTabSz="747713" eaLnBrk="0" hangingPunct="0">
              <a:spcBef>
                <a:spcPts val="25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La ayuda financia</a:t>
            </a:r>
            <a:r>
              <a:rPr lang="es-ES" sz="1600">
                <a:solidFill>
                  <a:srgbClr val="CC3399"/>
                </a:solidFill>
              </a:rPr>
              <a:t> (sueldo + seguridad social + costes indirectos*) </a:t>
            </a:r>
            <a:r>
              <a:rPr lang="es-ES" sz="1600"/>
              <a:t>mediante dos modalidades, que se complementan:</a:t>
            </a:r>
          </a:p>
          <a:p>
            <a:pPr marL="358775" indent="-358775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Subvención</a:t>
            </a:r>
            <a:r>
              <a:rPr lang="es-ES" sz="1400"/>
              <a:t> (a fondo perdido) de hasta el 10%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Préstamo</a:t>
            </a:r>
            <a:r>
              <a:rPr lang="es-ES" sz="1400"/>
              <a:t> de hasta el 100%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</a:pPr>
            <a:r>
              <a:rPr lang="es-ES" sz="1400"/>
              <a:t>		El préstamo es al 0%, 9 años de amortización con 3 de carencia, sin avales</a:t>
            </a:r>
          </a:p>
          <a:p>
            <a:pPr marL="358775" indent="-358775" algn="just" defTabSz="747713" eaLnBrk="0" hangingPunct="0">
              <a:spcBef>
                <a:spcPts val="18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Esta línea incluye </a:t>
            </a:r>
            <a:r>
              <a:rPr lang="es-ES" sz="1600">
                <a:solidFill>
                  <a:srgbClr val="CC3399"/>
                </a:solidFill>
              </a:rPr>
              <a:t>formación obligatoria y gratuita </a:t>
            </a:r>
            <a:r>
              <a:rPr lang="es-ES" sz="1600"/>
              <a:t>del contratado en el Programa de Desarrollo Profesional en Innovación Sostenible (impartido por la EOI), de 165 horas lectivas.</a:t>
            </a:r>
          </a:p>
          <a:p>
            <a:pPr marL="358775" indent="-358775" algn="just" defTabSz="747713" eaLnBrk="0" hangingPunct="0">
              <a:spcBef>
                <a:spcPts val="1800"/>
              </a:spcBef>
              <a:buClr>
                <a:srgbClr val="CC3399"/>
              </a:buClr>
              <a:buSzPct val="100000"/>
            </a:pPr>
            <a:r>
              <a:rPr lang="es-ES" sz="1600"/>
              <a:t>	La entidad solicitante </a:t>
            </a:r>
            <a:r>
              <a:rPr 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sz="1600"/>
              <a:t> con el profesional en el 				periodo 1 junio 2010 - 16 mayo 2011</a:t>
            </a:r>
          </a:p>
          <a:p>
            <a:pPr marL="358775" indent="-358775" algn="just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s-ES" sz="1600"/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/>
              <a:t>		Duración mínima del contrato:</a:t>
            </a:r>
            <a:r>
              <a:rPr lang="es-ES" sz="1600">
                <a:solidFill>
                  <a:srgbClr val="0033CC"/>
                </a:solidFill>
              </a:rPr>
              <a:t> 1 año</a:t>
            </a:r>
            <a:r>
              <a:rPr lang="es-ES" sz="1600"/>
              <a:t> (a tiempo completo)</a:t>
            </a:r>
          </a:p>
          <a:p>
            <a:pPr marL="358775" indent="-358775" algn="just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endParaRPr lang="es-ES" sz="1800"/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  <a:r>
              <a:rPr lang="es-ES" sz="1400" b="1">
                <a:solidFill>
                  <a:srgbClr val="CC3399"/>
                </a:solidFill>
              </a:rPr>
              <a:t>		       </a:t>
            </a:r>
            <a:r>
              <a:rPr lang="es-ES" sz="1200" b="1">
                <a:solidFill>
                  <a:srgbClr val="CC3399"/>
                </a:solidFill>
              </a:rPr>
              <a:t>(*) </a:t>
            </a:r>
            <a:r>
              <a:rPr lang="es-ES" sz="1200"/>
              <a:t>Los </a:t>
            </a:r>
            <a:r>
              <a:rPr lang="es-ES" sz="1200" b="1"/>
              <a:t>costes indirectos</a:t>
            </a:r>
            <a:r>
              <a:rPr lang="es-ES" sz="1200"/>
              <a:t> se calculan como el 20% de (sueldo + seguridad social)</a:t>
            </a:r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endParaRPr lang="es-ES" sz="1000"/>
          </a:p>
        </p:txBody>
      </p:sp>
      <p:grpSp>
        <p:nvGrpSpPr>
          <p:cNvPr id="50180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0183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0185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0187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0186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0184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0033CC"/>
                </a:solidFill>
                <a:cs typeface="Arial" charset="0"/>
              </a:rPr>
              <a:t>LÍNEA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 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</a:t>
            </a:r>
            <a:r>
              <a:rPr lang="es-ES" sz="2800">
                <a:solidFill>
                  <a:srgbClr val="0033CC"/>
                </a:solidFill>
                <a:cs typeface="Arial" charset="0"/>
              </a:rPr>
              <a:t>-FPGS</a:t>
            </a:r>
          </a:p>
        </p:txBody>
      </p:sp>
      <p:pic>
        <p:nvPicPr>
          <p:cNvPr id="50182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_tradnl">
                <a:latin typeface="Tahoma" pitchFamily="34" charset="0"/>
              </a:rPr>
              <a:t> </a:t>
            </a: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50825" y="973138"/>
            <a:ext cx="8642350" cy="601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0825" tIns="37022" rIns="70825" bIns="37022">
            <a:spAutoFit/>
          </a:bodyPr>
          <a:lstStyle/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/>
              <a:t>Ayudas para la contratación de 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 b="1">
                <a:solidFill>
                  <a:srgbClr val="0033CC"/>
                </a:solidFill>
              </a:rPr>
              <a:t>Titulados Universitarios y FP de Grado Superior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>
                <a:solidFill>
                  <a:srgbClr val="CC3399"/>
                </a:solidFill>
              </a:rPr>
              <a:t>por parte de empresas, asociaciones empresariales, centros tecnológicos y centros de apoyo a la innovación tecnológica con </a:t>
            </a:r>
            <a:r>
              <a:rPr lang="es-ES" sz="1800" b="1">
                <a:solidFill>
                  <a:srgbClr val="CC3399"/>
                </a:solidFill>
              </a:rPr>
              <a:t>escuela de formación propia</a:t>
            </a:r>
          </a:p>
          <a:p>
            <a:pPr marL="358775" indent="-358775" defTabSz="747713" eaLnBrk="0" hangingPunct="0">
              <a:spcBef>
                <a:spcPts val="15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La ayuda financia</a:t>
            </a:r>
            <a:r>
              <a:rPr lang="es-ES" sz="1600">
                <a:solidFill>
                  <a:srgbClr val="CC3399"/>
                </a:solidFill>
              </a:rPr>
              <a:t> (sueldo + seguridad social + costes indirectos*) </a:t>
            </a:r>
            <a:r>
              <a:rPr lang="es-ES" sz="1600"/>
              <a:t>mediante dos modalidades, que se complementan:</a:t>
            </a:r>
          </a:p>
          <a:p>
            <a:pPr marL="358775" indent="-358775" defTabSz="747713" eaLnBrk="0" hangingPunct="0">
              <a:spcBef>
                <a:spcPct val="300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Subvención</a:t>
            </a:r>
            <a:r>
              <a:rPr lang="es-ES" sz="1400"/>
              <a:t> (a fondo perdido) de hasta el 10%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  <a:r>
              <a:rPr lang="es-ES" sz="1400">
                <a:solidFill>
                  <a:srgbClr val="0033CC"/>
                </a:solidFill>
              </a:rPr>
              <a:t>	</a:t>
            </a:r>
            <a:r>
              <a:rPr lang="es-ES" sz="1400" b="1">
                <a:solidFill>
                  <a:srgbClr val="0033CC"/>
                </a:solidFill>
              </a:rPr>
              <a:t>Préstamo</a:t>
            </a:r>
            <a:r>
              <a:rPr lang="es-ES" sz="1400"/>
              <a:t> de hasta el 100%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</a:pPr>
            <a:r>
              <a:rPr lang="es-ES" sz="1400"/>
              <a:t>		El préstamo es al 0%, 9 años de amortización con 3 de carencia, sin avales</a:t>
            </a:r>
          </a:p>
          <a:p>
            <a:pPr marL="358775" indent="-358775" algn="just" defTabSz="747713" eaLnBrk="0" hangingPunct="0">
              <a:spcBef>
                <a:spcPct val="500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Esta línea incluye </a:t>
            </a:r>
            <a:r>
              <a:rPr lang="es-ES" sz="1600">
                <a:solidFill>
                  <a:srgbClr val="CC3399"/>
                </a:solidFill>
              </a:rPr>
              <a:t>formación obligatoria e impartida por la escuela de formación de la entidad</a:t>
            </a:r>
            <a:r>
              <a:rPr lang="es-ES" sz="1600"/>
              <a:t> (mínimo 150 horas lectivas). Por cada profesional contratado se subvenciona hasta 2.000 € del coste del curso</a:t>
            </a:r>
          </a:p>
          <a:p>
            <a:pPr marL="358775" indent="-358775" algn="just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s-ES" sz="1600"/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/>
              <a:t>			La entidad solicitante </a:t>
            </a:r>
            <a:r>
              <a:rPr 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sz="1600"/>
              <a:t> con 		el profesional en el periodo 1 junio 2010 - 19 mayo 2011</a:t>
            </a:r>
          </a:p>
          <a:p>
            <a:pPr marL="358775" indent="-358775" algn="ctr" defTabSz="747713" eaLnBrk="0" hangingPunct="0">
              <a:lnSpc>
                <a:spcPct val="160000"/>
              </a:lnSpc>
              <a:spcBef>
                <a:spcPts val="6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   </a:t>
            </a:r>
            <a:r>
              <a:rPr lang="es-ES" sz="1600"/>
              <a:t>Duración mínima del contrato:</a:t>
            </a:r>
            <a:r>
              <a:rPr lang="es-ES" sz="1600">
                <a:solidFill>
                  <a:srgbClr val="0033CC"/>
                </a:solidFill>
              </a:rPr>
              <a:t> 18 meses</a:t>
            </a:r>
            <a:r>
              <a:rPr lang="es-ES" sz="1600"/>
              <a:t> (a tiempo completo)</a:t>
            </a:r>
          </a:p>
          <a:p>
            <a:pPr marL="358775" indent="-358775" algn="ctr" defTabSz="747713" eaLnBrk="0" hangingPunct="0">
              <a:lnSpc>
                <a:spcPct val="160000"/>
              </a:lnSpc>
              <a:spcBef>
                <a:spcPct val="5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200" b="1">
                <a:solidFill>
                  <a:srgbClr val="CC3399"/>
                </a:solidFill>
              </a:rPr>
              <a:t>                    (*) </a:t>
            </a:r>
            <a:r>
              <a:rPr lang="es-ES" sz="1200"/>
              <a:t>Los </a:t>
            </a:r>
            <a:r>
              <a:rPr lang="es-ES" sz="1200" b="1"/>
              <a:t>costes indirectos</a:t>
            </a:r>
            <a:r>
              <a:rPr lang="es-ES" sz="1200"/>
              <a:t> se calculan como el 20% de (sueldo + seguridad social)</a:t>
            </a:r>
          </a:p>
          <a:p>
            <a:pPr marL="358775" indent="-358775" defTabSz="747713"/>
            <a:endParaRPr lang="es-ES" sz="1200"/>
          </a:p>
          <a:p>
            <a:pPr marL="358775" indent="-358775" algn="just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endParaRPr lang="es-ES" sz="1200"/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sz="1400" b="1">
                <a:solidFill>
                  <a:srgbClr val="CC3399"/>
                </a:solidFill>
              </a:rPr>
              <a:t>		</a:t>
            </a:r>
          </a:p>
        </p:txBody>
      </p:sp>
      <p:grpSp>
        <p:nvGrpSpPr>
          <p:cNvPr id="51204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1207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1209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1211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1210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208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51205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0033CC"/>
                </a:solidFill>
                <a:cs typeface="Arial" charset="0"/>
              </a:rPr>
              <a:t>LÍNEA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 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</a:t>
            </a:r>
            <a:r>
              <a:rPr lang="es-ES" sz="2800">
                <a:solidFill>
                  <a:srgbClr val="0033CC"/>
                </a:solidFill>
                <a:cs typeface="Arial" charset="0"/>
              </a:rPr>
              <a:t>-EE</a:t>
            </a:r>
          </a:p>
        </p:txBody>
      </p:sp>
      <p:pic>
        <p:nvPicPr>
          <p:cNvPr id="51206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_tradnl">
                <a:latin typeface="Tahoma" pitchFamily="34" charset="0"/>
              </a:rPr>
              <a:t> 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50825" y="973138"/>
            <a:ext cx="8675688" cy="627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0825" tIns="37022" rIns="70825" bIns="37022">
            <a:spAutoFit/>
          </a:bodyPr>
          <a:lstStyle/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/>
              <a:t>Ayudas para la contratación de 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 b="1">
                <a:solidFill>
                  <a:srgbClr val="0033CC"/>
                </a:solidFill>
              </a:rPr>
              <a:t>Titulados Universitarios y de FP de Grado Superior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endParaRPr lang="es-ES" sz="1800" b="1">
              <a:solidFill>
                <a:srgbClr val="CC3399"/>
              </a:solidFill>
            </a:endParaRPr>
          </a:p>
          <a:p>
            <a:pPr marL="358775" indent="-358775" algn="just" defTabSz="747713" eaLnBrk="0" hangingPunct="0"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La solicitud la presenta un</a:t>
            </a:r>
            <a:r>
              <a:rPr lang="es-ES" sz="1600">
                <a:solidFill>
                  <a:srgbClr val="CC3399"/>
                </a:solidFill>
              </a:rPr>
              <a:t> Centro de Formación de Posgrado o un Centro de Formación Profesional, </a:t>
            </a:r>
            <a:r>
              <a:rPr lang="es-ES" sz="1600"/>
              <a:t>por orden de la entidad que solicita ayuda para la contratación del profesional</a:t>
            </a:r>
            <a:endParaRPr lang="es-ES" sz="1600" u="sng"/>
          </a:p>
          <a:p>
            <a:pPr marL="358775" indent="-358775" algn="just" defTabSz="747713" eaLnBrk="0" hangingPunct="0">
              <a:spcBef>
                <a:spcPts val="12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La ayuda financia</a:t>
            </a:r>
            <a:r>
              <a:rPr lang="es-ES" sz="1600">
                <a:solidFill>
                  <a:srgbClr val="CC3399"/>
                </a:solidFill>
              </a:rPr>
              <a:t> (sueldo + seguridad social + costes indirectos*) </a:t>
            </a:r>
            <a:r>
              <a:rPr lang="es-ES" sz="1600"/>
              <a:t>mediante dos modalidades, que se complementan:</a:t>
            </a:r>
          </a:p>
          <a:p>
            <a:pPr marL="358775" indent="-358775" defTabSz="747713" eaLnBrk="0" hangingPunct="0">
              <a:spcBef>
                <a:spcPct val="300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Subvención</a:t>
            </a:r>
            <a:r>
              <a:rPr lang="es-ES" sz="1400"/>
              <a:t> (a fondo perdido) de hasta el 10%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  <a:r>
              <a:rPr lang="es-ES" sz="1400">
                <a:solidFill>
                  <a:srgbClr val="0033CC"/>
                </a:solidFill>
              </a:rPr>
              <a:t>	</a:t>
            </a:r>
            <a:r>
              <a:rPr lang="es-ES" sz="1400" b="1">
                <a:solidFill>
                  <a:srgbClr val="0033CC"/>
                </a:solidFill>
              </a:rPr>
              <a:t>Préstamo</a:t>
            </a:r>
            <a:r>
              <a:rPr lang="es-ES" sz="1400"/>
              <a:t> de hasta el 100%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/>
              <a:t>		El préstamo es al 0%, 9 años de amortización con 3 de carencia, sin avales</a:t>
            </a:r>
          </a:p>
          <a:p>
            <a:pPr marL="358775" indent="-358775" algn="just" defTabSz="747713" eaLnBrk="0" hangingPunct="0">
              <a:spcBef>
                <a:spcPts val="12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Esta línea incluye </a:t>
            </a:r>
            <a:r>
              <a:rPr lang="es-ES" sz="1600">
                <a:solidFill>
                  <a:srgbClr val="CC3399"/>
                </a:solidFill>
              </a:rPr>
              <a:t>formación obligatoria e impartida por el centro de formación solicitante</a:t>
            </a:r>
            <a:r>
              <a:rPr lang="es-ES" sz="1600"/>
              <a:t> (mínimo 150 horas lectivas). Por cada profesional contratado se subvenciona hasta 4.000€ del coste del curso</a:t>
            </a:r>
          </a:p>
          <a:p>
            <a:pPr marL="358775" indent="-358775" algn="ctr" defTabSz="747713" eaLnBrk="0" hangingPunct="0">
              <a:spcBef>
                <a:spcPts val="18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/>
              <a:t>			La entidad que contrata </a:t>
            </a:r>
            <a:r>
              <a:rPr 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sz="1600"/>
              <a:t> 		con el profesional en el periodo 1 junio 2010 - 14 junio 2011</a:t>
            </a:r>
          </a:p>
          <a:p>
            <a:pPr marL="358775" indent="-358775" algn="ctr" defTabSz="747713" eaLnBrk="0" hangingPunct="0">
              <a:spcBef>
                <a:spcPts val="18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  </a:t>
            </a:r>
            <a:r>
              <a:rPr lang="es-ES" sz="1600"/>
              <a:t>Duración mínima del contrato:</a:t>
            </a:r>
            <a:r>
              <a:rPr lang="es-ES" sz="1600">
                <a:solidFill>
                  <a:srgbClr val="0033CC"/>
                </a:solidFill>
              </a:rPr>
              <a:t> 18 meses</a:t>
            </a:r>
            <a:r>
              <a:rPr lang="es-ES" sz="1600"/>
              <a:t> (a tiempo completo)</a:t>
            </a:r>
          </a:p>
          <a:p>
            <a:pPr marL="358775" indent="-358775" algn="ctr" defTabSz="747713" eaLnBrk="0" hangingPunct="0">
              <a:lnSpc>
                <a:spcPct val="16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 b="1">
                <a:solidFill>
                  <a:srgbClr val="CC3399"/>
                </a:solidFill>
              </a:rPr>
              <a:t>		  </a:t>
            </a:r>
            <a:r>
              <a:rPr lang="es-ES" sz="1200" b="1">
                <a:solidFill>
                  <a:srgbClr val="CC3399"/>
                </a:solidFill>
              </a:rPr>
              <a:t>(*) </a:t>
            </a:r>
            <a:r>
              <a:rPr lang="es-ES" sz="1200"/>
              <a:t>Los </a:t>
            </a:r>
            <a:r>
              <a:rPr lang="es-ES" sz="1200" b="1"/>
              <a:t>costes indirectos</a:t>
            </a:r>
            <a:r>
              <a:rPr lang="es-ES" sz="1200"/>
              <a:t> se calculan como el 20% de (sueldo + seguridad social)</a:t>
            </a:r>
          </a:p>
          <a:p>
            <a:pPr marL="358775" indent="-358775" defTabSz="747713"/>
            <a:endParaRPr lang="es-ES" sz="1200"/>
          </a:p>
          <a:p>
            <a:pPr marL="358775" indent="-358775" algn="just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endParaRPr lang="es-ES" sz="1200"/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400"/>
              <a:t>	</a:t>
            </a:r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sz="1400" b="1">
                <a:solidFill>
                  <a:srgbClr val="CC3399"/>
                </a:solidFill>
              </a:rPr>
              <a:t>		</a:t>
            </a:r>
          </a:p>
        </p:txBody>
      </p:sp>
      <p:grpSp>
        <p:nvGrpSpPr>
          <p:cNvPr id="52228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2231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2233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2235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2234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2232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52229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0033CC"/>
                </a:solidFill>
                <a:cs typeface="Arial" charset="0"/>
              </a:rPr>
              <a:t>LÍNEA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 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</a:t>
            </a:r>
            <a:r>
              <a:rPr lang="es-ES" sz="2800">
                <a:solidFill>
                  <a:srgbClr val="0033CC"/>
                </a:solidFill>
                <a:cs typeface="Arial" charset="0"/>
              </a:rPr>
              <a:t>-CF</a:t>
            </a:r>
          </a:p>
        </p:txBody>
      </p:sp>
      <p:pic>
        <p:nvPicPr>
          <p:cNvPr id="52230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_tradnl">
                <a:latin typeface="Tahoma" pitchFamily="34" charset="0"/>
              </a:rPr>
              <a:t> </a:t>
            </a: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250825" y="973138"/>
            <a:ext cx="8745538" cy="628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0825" tIns="37022" rIns="70825" bIns="37022">
            <a:spAutoFit/>
          </a:bodyPr>
          <a:lstStyle/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/>
              <a:t>Ayudas para la contratación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 b="1">
                <a:solidFill>
                  <a:srgbClr val="0033CC"/>
                </a:solidFill>
              </a:rPr>
              <a:t>Titulados Universitarios y de FP de Grado Superior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800">
                <a:solidFill>
                  <a:srgbClr val="CC3399"/>
                </a:solidFill>
              </a:rPr>
              <a:t>por parte de empresas, centros tecnológicos y de apoyo a la innovación tecnológica </a:t>
            </a:r>
            <a:r>
              <a:rPr lang="es-ES" sz="1800" b="1">
                <a:solidFill>
                  <a:srgbClr val="CC3399"/>
                </a:solidFill>
              </a:rPr>
              <a:t>domiciliados en España con filiales o matriz en el extranjero</a:t>
            </a:r>
          </a:p>
          <a:p>
            <a:pPr marL="358775" indent="-358775" algn="just" defTabSz="747713" eaLnBrk="0" hangingPunct="0">
              <a:spcBef>
                <a:spcPts val="12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El puesto de trabajo ha de ser en el extranjero; el profesional ha de ser español o residente en España</a:t>
            </a:r>
          </a:p>
          <a:p>
            <a:pPr marL="358775" indent="-358775" algn="just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r>
              <a:rPr lang="es-ES" sz="1600"/>
              <a:t>La ayuda financia </a:t>
            </a:r>
            <a:r>
              <a:rPr lang="es-ES" sz="1600">
                <a:solidFill>
                  <a:srgbClr val="CC3399"/>
                </a:solidFill>
              </a:rPr>
              <a:t>(sueldo + seguridad social + complemento obligatorio de sueldo en el país de destino + seguros de vida, accidente y asistencia en el extranjero + costes indirectos*)</a:t>
            </a:r>
            <a:r>
              <a:rPr lang="es-ES" sz="1600"/>
              <a:t> mediante dos modalidades, que se complementan:</a:t>
            </a:r>
          </a:p>
          <a:p>
            <a:pPr marL="358775" indent="-358775" defTabSz="747713" eaLnBrk="0" hangingPunct="0">
              <a:spcBef>
                <a:spcPct val="30000"/>
              </a:spcBef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Subvención</a:t>
            </a:r>
            <a:r>
              <a:rPr lang="es-ES" sz="1400"/>
              <a:t> (a fondo perdido) de hasta el 10% del total financiable</a:t>
            </a:r>
            <a:r>
              <a:rPr lang="es-ES" sz="1400">
                <a:solidFill>
                  <a:srgbClr val="0033CC"/>
                </a:solidFill>
              </a:rPr>
              <a:t>	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  <a:buFont typeface="Wingdings" pitchFamily="2" charset="2"/>
              <a:buNone/>
            </a:pPr>
            <a:r>
              <a:rPr lang="es-ES" sz="1400">
                <a:solidFill>
                  <a:srgbClr val="0033CC"/>
                </a:solidFill>
              </a:rPr>
              <a:t>		</a:t>
            </a:r>
            <a:r>
              <a:rPr lang="es-ES" sz="1400" b="1">
                <a:solidFill>
                  <a:srgbClr val="0033CC"/>
                </a:solidFill>
              </a:rPr>
              <a:t>Préstamo</a:t>
            </a:r>
            <a:r>
              <a:rPr lang="es-ES" sz="1400"/>
              <a:t> de hasta el 100% del total financiable</a:t>
            </a:r>
          </a:p>
          <a:p>
            <a:pPr marL="358775" indent="-358775" defTabSz="747713" eaLnBrk="0" hangingPunct="0">
              <a:buClr>
                <a:srgbClr val="CC3399"/>
              </a:buClr>
              <a:buSzPct val="100000"/>
            </a:pPr>
            <a:r>
              <a:rPr lang="es-ES" sz="1400"/>
              <a:t>		El préstamo es al 0%, 9 años de amortización con 3 de carencia, sin avales</a:t>
            </a:r>
          </a:p>
          <a:p>
            <a:pPr marL="358775" indent="-358775" algn="just" defTabSz="747713" eaLnBrk="0" hangingPunct="0">
              <a:spcBef>
                <a:spcPts val="1200"/>
              </a:spcBef>
              <a:buClr>
                <a:srgbClr val="CC3399"/>
              </a:buClr>
              <a:buSzPct val="100000"/>
            </a:pPr>
            <a:r>
              <a:rPr lang="es-ES" sz="1600"/>
              <a:t>	Esta línea </a:t>
            </a:r>
            <a:r>
              <a:rPr lang="es-ES" sz="1600">
                <a:solidFill>
                  <a:srgbClr val="CC3399"/>
                </a:solidFill>
              </a:rPr>
              <a:t>incluye formación obligatoria y gratuita </a:t>
            </a:r>
            <a:r>
              <a:rPr lang="es-ES" sz="1600"/>
              <a:t>del contratado, impartida on line por la 				EOI (150 horas lectivas)</a:t>
            </a:r>
          </a:p>
          <a:p>
            <a:pPr marL="358775" indent="-358775" algn="ctr" defTabSz="747713" eaLnBrk="0" hangingPunct="0">
              <a:spcBef>
                <a:spcPts val="12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400"/>
              <a:t>		</a:t>
            </a:r>
            <a:r>
              <a:rPr lang="es-ES" sz="1600"/>
              <a:t>La entidad solicitante </a:t>
            </a:r>
            <a:r>
              <a:rPr 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sz="1600"/>
              <a:t> con el profesional </a:t>
            </a:r>
          </a:p>
          <a:p>
            <a:pPr marL="358775" indent="-358775" algn="ctr" defTabSz="747713" eaLnBrk="0" hangingPunct="0"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/>
              <a:t>en el periodo 1 junio 2010 - 16 mayo 2011</a:t>
            </a:r>
          </a:p>
          <a:p>
            <a:pPr marL="358775" indent="-358775" algn="ctr" defTabSz="747713" eaLnBrk="0" hangingPunct="0">
              <a:spcBef>
                <a:spcPts val="12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600">
                <a:solidFill>
                  <a:srgbClr val="0033CC"/>
                </a:solidFill>
              </a:rPr>
              <a:t>		</a:t>
            </a:r>
            <a:r>
              <a:rPr lang="es-ES" sz="1600"/>
              <a:t>Duración mínima del contrato:</a:t>
            </a:r>
            <a:r>
              <a:rPr lang="es-ES" sz="1600">
                <a:solidFill>
                  <a:srgbClr val="0033CC"/>
                </a:solidFill>
              </a:rPr>
              <a:t> 1 año</a:t>
            </a:r>
            <a:r>
              <a:rPr lang="es-ES" sz="1600"/>
              <a:t> (a tiempo completo)</a:t>
            </a:r>
          </a:p>
          <a:p>
            <a:pPr marL="358775" indent="-358775" algn="ctr" defTabSz="747713" eaLnBrk="0" hangingPunct="0">
              <a:lnSpc>
                <a:spcPct val="160000"/>
              </a:lnSpc>
              <a:spcBef>
                <a:spcPts val="6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000" b="1">
                <a:solidFill>
                  <a:srgbClr val="CC3399"/>
                </a:solidFill>
              </a:rPr>
              <a:t>		(*) </a:t>
            </a:r>
            <a:r>
              <a:rPr lang="es-ES" sz="1000"/>
              <a:t>Los </a:t>
            </a:r>
            <a:r>
              <a:rPr lang="es-ES" sz="1000" b="1"/>
              <a:t>costes indirectos</a:t>
            </a:r>
            <a:r>
              <a:rPr lang="es-ES" sz="1000"/>
              <a:t> se calculan como el 20% de (sueldo + seguridad social+ complemento de sueldo en país de destino + seguros)</a:t>
            </a:r>
          </a:p>
          <a:p>
            <a:pPr marL="358775" indent="-358775" defTabSz="747713"/>
            <a:endParaRPr lang="es-ES" sz="1000"/>
          </a:p>
          <a:p>
            <a:pPr marL="358775" indent="-358775" algn="just" defTabSz="747713" eaLnBrk="0" hangingPunct="0">
              <a:spcBef>
                <a:spcPts val="600"/>
              </a:spcBef>
              <a:buClr>
                <a:srgbClr val="CC3399"/>
              </a:buClr>
              <a:buSzPct val="100000"/>
              <a:buFont typeface="Wingdings" pitchFamily="2" charset="2"/>
              <a:buChar char="ü"/>
            </a:pPr>
            <a:endParaRPr lang="es-ES" sz="1000"/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s-ES" sz="1200"/>
              <a:t>	</a:t>
            </a:r>
          </a:p>
          <a:p>
            <a:pPr marL="358775" indent="-358775" defTabSz="747713" eaLnBrk="0" hangingPunct="0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sz="1200" b="1">
                <a:solidFill>
                  <a:srgbClr val="CC3399"/>
                </a:solidFill>
              </a:rPr>
              <a:t>		</a:t>
            </a:r>
          </a:p>
        </p:txBody>
      </p:sp>
      <p:grpSp>
        <p:nvGrpSpPr>
          <p:cNvPr id="53252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3255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3257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3259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3258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3256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s-ES"/>
            </a:p>
          </p:txBody>
        </p:sp>
      </p:grp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92" tIns="49546" rIns="99092" bIns="49546" anchor="ctr"/>
          <a:lstStyle/>
          <a:p>
            <a:pPr marL="1143000" lvl="2" indent="-228600" eaLnBrk="0" hangingPunct="0">
              <a:lnSpc>
                <a:spcPct val="85000"/>
              </a:lnSpc>
            </a:pPr>
            <a:r>
              <a:rPr lang="es-ES" sz="2800">
                <a:solidFill>
                  <a:srgbClr val="0033CC"/>
                </a:solidFill>
                <a:cs typeface="Arial" charset="0"/>
              </a:rPr>
              <a:t>LÍNEA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 IN</a:t>
            </a:r>
            <a:r>
              <a:rPr lang="es-ES" sz="2800" b="1">
                <a:solidFill>
                  <a:srgbClr val="CC3399"/>
                </a:solidFill>
                <a:cs typeface="Arial" charset="0"/>
              </a:rPr>
              <a:t>N</a:t>
            </a:r>
            <a:r>
              <a:rPr lang="es-ES" sz="2800">
                <a:solidFill>
                  <a:srgbClr val="CC3399"/>
                </a:solidFill>
                <a:cs typeface="Arial" charset="0"/>
              </a:rPr>
              <a:t>CORPORA</a:t>
            </a:r>
            <a:r>
              <a:rPr lang="es-ES" sz="2800">
                <a:solidFill>
                  <a:srgbClr val="0033CC"/>
                </a:solidFill>
                <a:cs typeface="Arial" charset="0"/>
              </a:rPr>
              <a:t>-II</a:t>
            </a:r>
          </a:p>
        </p:txBody>
      </p:sp>
      <p:pic>
        <p:nvPicPr>
          <p:cNvPr id="53254" name="9 Imagen" descr="inncorpora.jpg"/>
          <p:cNvPicPr>
            <a:picLocks noChangeAspect="1"/>
          </p:cNvPicPr>
          <p:nvPr/>
        </p:nvPicPr>
        <p:blipFill>
          <a:blip r:embed="rId5" cstate="print"/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9196</TotalTime>
  <Words>677</Words>
  <Application>Microsoft Office PowerPoint</Application>
  <PresentationFormat>Presentación en pantalla (4:3)</PresentationFormat>
  <Paragraphs>210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Diseño predeterminado</vt:lpstr>
      <vt:lpstr>1_Diseño personalizado</vt:lpstr>
      <vt:lpstr>1_Diseño predeterminado</vt:lpstr>
      <vt:lpstr>Diseño personalizado</vt:lpstr>
      <vt:lpstr>INNCORPORA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Txaber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Apellido</dc:title>
  <dc:creator>Txaber</dc:creator>
  <cp:lastModifiedBy> </cp:lastModifiedBy>
  <cp:revision>318</cp:revision>
  <dcterms:created xsi:type="dcterms:W3CDTF">2010-03-05T11:40:29Z</dcterms:created>
  <dcterms:modified xsi:type="dcterms:W3CDTF">2011-05-19T10:09:16Z</dcterms:modified>
</cp:coreProperties>
</file>